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F3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cinematic_futuristic_landscape_architecture_batch_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1051560"/>
            <a:ext cx="39776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Powering the</a:t>
            </a:r>
            <a:endParaRPr lang="en-US" sz="3900" dirty="0"/>
          </a:p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AI Revolution</a:t>
            </a:r>
            <a:endParaRPr lang="en-US" sz="3900" dirty="0"/>
          </a:p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Sustainably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03504" y="3072384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B8F1EA"/>
                </a:solidFill>
              </a:rPr>
              <a:t>A circular energy platform for hyperscale AI data centres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03504" y="3822192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B942"/>
                </a:solidFill>
              </a:rPr>
              <a:t>Reliable  •  Resilient  •  Circular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03504" y="5779008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D9E2EC"/>
                </a:solidFill>
              </a:rPr>
              <a:t>Clean Energy and Water Technologies Pty Ltd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D9E2EC"/>
                </a:solidFill>
              </a:rPr>
              <a:t>Melbourne, Australia | July 2026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603504" y="384048"/>
            <a:ext cx="1097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CEWT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F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AI has created a new energy challenge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16B"/>
                </a:solidFill>
              </a:rPr>
              <a:t>The bottleneck for next-generation compute is no longer only chips — it is reliable, scalable infrastructure.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502920" y="960120"/>
            <a:ext cx="1234440" cy="0"/>
          </a:xfrm>
          <a:prstGeom prst="line">
            <a:avLst/>
          </a:prstGeom>
          <a:noFill/>
          <a:ln w="25400">
            <a:solidFill>
              <a:srgbClr val="00A6A6"/>
            </a:solidFill>
            <a:prstDash val="solid"/>
          </a:ln>
        </p:spPr>
      </p:sp>
      <p:pic>
        <p:nvPicPr>
          <p:cNvPr id="5" name="Image 0" descr="/mnt/data/a_wide_cinematic_futuristic_landscape_architecture_batch_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92240" y="1143000"/>
            <a:ext cx="5166360" cy="45262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29400" y="5788152"/>
            <a:ext cx="480060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B1F36"/>
                </a:solidFill>
              </a:rPr>
              <a:t>AI deployment now depends on energy systems that can deliver power, cooling and resilience at scale.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731520" y="1545336"/>
            <a:ext cx="82296" cy="82296"/>
          </a:xfrm>
          <a:prstGeom prst="ellipse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96112" y="1463040"/>
            <a:ext cx="512064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11827"/>
                </a:solidFill>
              </a:rPr>
              <a:t>Grid congestion and connection delays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731520" y="2258568"/>
            <a:ext cx="82296" cy="82296"/>
          </a:xfrm>
          <a:prstGeom prst="ellipse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96112" y="2176272"/>
            <a:ext cx="512064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11827"/>
                </a:solidFill>
              </a:rPr>
              <a:t>High availability requirements for AI workloads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731520" y="2971800"/>
            <a:ext cx="82296" cy="82296"/>
          </a:xfrm>
          <a:prstGeom prst="ellipse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96112" y="2889504"/>
            <a:ext cx="512064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11827"/>
                </a:solidFill>
              </a:rPr>
              <a:t>Rising cooling and water constraints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731520" y="3685032"/>
            <a:ext cx="82296" cy="82296"/>
          </a:xfrm>
          <a:prstGeom prst="ellipse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96112" y="3602736"/>
            <a:ext cx="512064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11827"/>
                </a:solidFill>
              </a:rPr>
              <a:t>Pressure to reduce lifecycle emissions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731520" y="4709160"/>
            <a:ext cx="4846320" cy="0"/>
          </a:xfrm>
          <a:prstGeom prst="line">
            <a:avLst/>
          </a:prstGeom>
          <a:noFill/>
          <a:ln w="12700">
            <a:solidFill>
              <a:srgbClr val="D9E2E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31520" y="5029200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A6A6"/>
                </a:solidFill>
              </a:rPr>
              <a:t>Key message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731520" y="5358384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0B1F36"/>
                </a:solidFill>
              </a:rPr>
              <a:t>AI has become an energy infrastructure challenge, not simply a computing challenge.</a:t>
            </a:r>
            <a:endParaRPr lang="en-US" sz="2000" dirty="0"/>
          </a:p>
        </p:txBody>
      </p:sp>
      <p:sp>
        <p:nvSpPr>
          <p:cNvPr id="18" name="Shape 15"/>
          <p:cNvSpPr/>
          <p:nvPr/>
        </p:nvSpPr>
        <p:spPr>
          <a:xfrm>
            <a:off x="10652760" y="256032"/>
            <a:ext cx="960120" cy="384048"/>
          </a:xfrm>
          <a:prstGeom prst="roundRect">
            <a:avLst>
              <a:gd name="adj" fmla="val 16667"/>
            </a:avLst>
          </a:prstGeom>
          <a:solidFill>
            <a:srgbClr val="0B1F36"/>
          </a:solidFill>
          <a:ln w="12700">
            <a:solidFill>
              <a:srgbClr val="0B1F36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0762488" y="347472"/>
            <a:ext cx="7498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CEWT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502920" y="6473952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80" dirty="0">
                <a:solidFill>
                  <a:srgbClr val="7B8794"/>
                </a:solidFill>
              </a:rPr>
              <a:t>Clean Energy and Water Technologies Pty Ltd</a:t>
            </a:r>
            <a:endParaRPr lang="en-US" sz="680" dirty="0"/>
          </a:p>
        </p:txBody>
      </p:sp>
      <p:sp>
        <p:nvSpPr>
          <p:cNvPr id="21" name="Text 18"/>
          <p:cNvSpPr/>
          <p:nvPr/>
        </p:nvSpPr>
        <p:spPr>
          <a:xfrm>
            <a:off x="11201400" y="6473952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80" dirty="0">
                <a:solidFill>
                  <a:srgbClr val="7B8794"/>
                </a:solidFill>
              </a:rPr>
              <a:t>02</a:t>
            </a:r>
            <a:endParaRPr lang="en-US" sz="68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F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opportunity: integrated energy systems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16B"/>
                </a:solidFill>
              </a:rPr>
              <a:t>AI campuses can be designed around power, cooling, heat and carbon flows as one system.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502920" y="960120"/>
            <a:ext cx="1234440" cy="0"/>
          </a:xfrm>
          <a:prstGeom prst="line">
            <a:avLst/>
          </a:prstGeom>
          <a:noFill/>
          <a:ln w="25400">
            <a:solidFill>
              <a:srgbClr val="00A6A6"/>
            </a:solidFill>
            <a:prstDash val="solid"/>
          </a:ln>
        </p:spPr>
      </p:sp>
      <p:pic>
        <p:nvPicPr>
          <p:cNvPr id="5" name="Image 0" descr="/mnt/data/a_high_detail_futuristic_sci_fi_infographic_conc_batch_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188720"/>
            <a:ext cx="5669280" cy="48006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537960" y="1280160"/>
            <a:ext cx="4800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B1F36"/>
                </a:solidFill>
              </a:rPr>
              <a:t>Instead of building larger one-way systems, build smarter circular systems.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6629400" y="2331720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F36"/>
                </a:solidFill>
              </a:rPr>
              <a:t>Renewable electricity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8823960" y="233172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6616B"/>
                </a:solidFill>
              </a:rPr>
              <a:t>Hydrogen production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8549640" y="2478024"/>
            <a:ext cx="182880" cy="0"/>
          </a:xfrm>
          <a:prstGeom prst="line">
            <a:avLst/>
          </a:prstGeom>
          <a:noFill/>
          <a:ln w="17780">
            <a:solidFill>
              <a:srgbClr val="00A6A6"/>
            </a:solidFill>
            <a:prstDash val="solid"/>
            <a:headEnd type="none"/>
            <a:tailEnd type="triangle"/>
          </a:ln>
        </p:spPr>
      </p:sp>
      <p:sp>
        <p:nvSpPr>
          <p:cNvPr id="10" name="Text 7"/>
          <p:cNvSpPr/>
          <p:nvPr/>
        </p:nvSpPr>
        <p:spPr>
          <a:xfrm>
            <a:off x="6629400" y="308152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F36"/>
                </a:solidFill>
              </a:rPr>
              <a:t>Recycled CO₂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8823960" y="3081528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6616B"/>
                </a:solidFill>
              </a:rPr>
              <a:t>Methanation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8549640" y="3227832"/>
            <a:ext cx="182880" cy="0"/>
          </a:xfrm>
          <a:prstGeom prst="line">
            <a:avLst/>
          </a:prstGeom>
          <a:noFill/>
          <a:ln w="17780">
            <a:solidFill>
              <a:srgbClr val="00A6A6"/>
            </a:solidFill>
            <a:prstDash val="solid"/>
            <a:headEnd type="none"/>
            <a:tailEnd type="triangle"/>
          </a:ln>
        </p:spPr>
      </p:sp>
      <p:sp>
        <p:nvSpPr>
          <p:cNvPr id="13" name="Text 10"/>
          <p:cNvSpPr/>
          <p:nvPr/>
        </p:nvSpPr>
        <p:spPr>
          <a:xfrm>
            <a:off x="6629400" y="3831336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F36"/>
                </a:solidFill>
              </a:rPr>
              <a:t>Renewable synthetic gas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8823960" y="3831336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6616B"/>
                </a:solidFill>
              </a:rPr>
              <a:t>Onsite generation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8549640" y="3977640"/>
            <a:ext cx="182880" cy="0"/>
          </a:xfrm>
          <a:prstGeom prst="line">
            <a:avLst/>
          </a:prstGeom>
          <a:noFill/>
          <a:ln w="17780">
            <a:solidFill>
              <a:srgbClr val="00A6A6"/>
            </a:solidFill>
            <a:prstDash val="solid"/>
            <a:headEnd type="none"/>
            <a:tailEnd type="triangle"/>
          </a:ln>
        </p:spPr>
      </p:sp>
      <p:sp>
        <p:nvSpPr>
          <p:cNvPr id="16" name="Text 13"/>
          <p:cNvSpPr/>
          <p:nvPr/>
        </p:nvSpPr>
        <p:spPr>
          <a:xfrm>
            <a:off x="6629400" y="4581144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F36"/>
                </a:solidFill>
              </a:rPr>
              <a:t>Electricity + cooling + heat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8823960" y="4581144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6616B"/>
                </a:solidFill>
              </a:rPr>
              <a:t>AI data centre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8549640" y="4727448"/>
            <a:ext cx="182880" cy="0"/>
          </a:xfrm>
          <a:prstGeom prst="line">
            <a:avLst/>
          </a:prstGeom>
          <a:noFill/>
          <a:ln w="17780">
            <a:solidFill>
              <a:srgbClr val="00A6A6"/>
            </a:solidFill>
            <a:prstDash val="solid"/>
            <a:headEnd type="none"/>
            <a:tailEnd type="triangle"/>
          </a:ln>
        </p:spPr>
      </p:sp>
      <p:sp>
        <p:nvSpPr>
          <p:cNvPr id="19" name="Text 16"/>
          <p:cNvSpPr/>
          <p:nvPr/>
        </p:nvSpPr>
        <p:spPr>
          <a:xfrm>
            <a:off x="6629400" y="5532120"/>
            <a:ext cx="4663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11827"/>
                </a:solidFill>
              </a:rPr>
              <a:t>The goal is not only lower-carbon power. It is a resilient energy architecture that supports uninterrupted AI operations.</a:t>
            </a:r>
            <a:endParaRPr lang="en-US" sz="1350" dirty="0"/>
          </a:p>
        </p:txBody>
      </p:sp>
      <p:sp>
        <p:nvSpPr>
          <p:cNvPr id="20" name="Shape 17"/>
          <p:cNvSpPr/>
          <p:nvPr/>
        </p:nvSpPr>
        <p:spPr>
          <a:xfrm>
            <a:off x="10652760" y="256032"/>
            <a:ext cx="960120" cy="384048"/>
          </a:xfrm>
          <a:prstGeom prst="roundRect">
            <a:avLst>
              <a:gd name="adj" fmla="val 16667"/>
            </a:avLst>
          </a:prstGeom>
          <a:solidFill>
            <a:srgbClr val="0B1F36"/>
          </a:solidFill>
          <a:ln w="12700">
            <a:solidFill>
              <a:srgbClr val="0B1F36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10762488" y="347472"/>
            <a:ext cx="7498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CEWT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502920" y="6473952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80" dirty="0">
                <a:solidFill>
                  <a:srgbClr val="7B8794"/>
                </a:solidFill>
              </a:rPr>
              <a:t>Clean Energy and Water Technologies Pty Ltd</a:t>
            </a:r>
            <a:endParaRPr lang="en-US" sz="680" dirty="0"/>
          </a:p>
        </p:txBody>
      </p:sp>
      <p:sp>
        <p:nvSpPr>
          <p:cNvPr id="23" name="Text 20"/>
          <p:cNvSpPr/>
          <p:nvPr/>
        </p:nvSpPr>
        <p:spPr>
          <a:xfrm>
            <a:off x="11201400" y="6473952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80" dirty="0">
                <a:solidFill>
                  <a:srgbClr val="7B8794"/>
                </a:solidFill>
              </a:rPr>
              <a:t>03</a:t>
            </a:r>
            <a:endParaRPr lang="en-US" sz="6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F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CRT-Trigen™: circular energy for AI data centres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16B"/>
                </a:solidFill>
              </a:rPr>
              <a:t>A modular platform combining carbon recycling, synthetic gas and trigeneration.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502920" y="960120"/>
            <a:ext cx="1234440" cy="0"/>
          </a:xfrm>
          <a:prstGeom prst="line">
            <a:avLst/>
          </a:prstGeom>
          <a:noFill/>
          <a:ln w="25400">
            <a:solidFill>
              <a:srgbClr val="00A6A6"/>
            </a:solidFill>
            <a:prstDash val="solid"/>
          </a:ln>
        </p:spPr>
      </p:sp>
      <p:pic>
        <p:nvPicPr>
          <p:cNvPr id="5" name="Image 0" descr="/mnt/data/a_high_detail_futuristic_sci_fi_infographic_conc_batch_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115568"/>
            <a:ext cx="11201400" cy="416052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02920" y="5440680"/>
            <a:ext cx="11201400" cy="530352"/>
          </a:xfrm>
          <a:prstGeom prst="rect">
            <a:avLst/>
          </a:prstGeom>
          <a:solidFill>
            <a:srgbClr val="0B1F36"/>
          </a:solidFill>
          <a:ln w="12700">
            <a:solidFill>
              <a:srgbClr val="0B1F3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77240" y="5605272"/>
            <a:ext cx="10652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FFFFFF"/>
                </a:solidFill>
              </a:rPr>
              <a:t>CO₂ capture  →  Methanation  →  Renewable synthetic gas  →  Power generation  →  Electricity + cooling + heat  →  CO₂ capture</a:t>
            </a:r>
            <a:endParaRPr lang="en-US" sz="1220" dirty="0"/>
          </a:p>
        </p:txBody>
      </p:sp>
      <p:sp>
        <p:nvSpPr>
          <p:cNvPr id="8" name="Shape 5"/>
          <p:cNvSpPr/>
          <p:nvPr/>
        </p:nvSpPr>
        <p:spPr>
          <a:xfrm>
            <a:off x="10652760" y="256032"/>
            <a:ext cx="960120" cy="384048"/>
          </a:xfrm>
          <a:prstGeom prst="roundRect">
            <a:avLst>
              <a:gd name="adj" fmla="val 16667"/>
            </a:avLst>
          </a:prstGeom>
          <a:solidFill>
            <a:srgbClr val="0B1F36"/>
          </a:solidFill>
          <a:ln w="12700">
            <a:solidFill>
              <a:srgbClr val="0B1F36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762488" y="347472"/>
            <a:ext cx="7498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CEWT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502920" y="6473952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80" dirty="0">
                <a:solidFill>
                  <a:srgbClr val="7B8794"/>
                </a:solidFill>
              </a:rPr>
              <a:t>Clean Energy and Water Technologies Pty Ltd</a:t>
            </a:r>
            <a:endParaRPr lang="en-US" sz="680" dirty="0"/>
          </a:p>
        </p:txBody>
      </p:sp>
      <p:sp>
        <p:nvSpPr>
          <p:cNvPr id="11" name="Text 8"/>
          <p:cNvSpPr/>
          <p:nvPr/>
        </p:nvSpPr>
        <p:spPr>
          <a:xfrm>
            <a:off x="11201400" y="6473952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80" dirty="0">
                <a:solidFill>
                  <a:srgbClr val="7B8794"/>
                </a:solidFill>
              </a:rPr>
              <a:t>04</a:t>
            </a:r>
            <a:endParaRPr lang="en-US" sz="6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F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Why CRT-Trigen™ matters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16B"/>
                </a:solidFill>
              </a:rPr>
              <a:t>The value proposition is resilience, efficiency and circularity — not just electricity supply.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502920" y="960120"/>
            <a:ext cx="1234440" cy="0"/>
          </a:xfrm>
          <a:prstGeom prst="line">
            <a:avLst/>
          </a:prstGeom>
          <a:noFill/>
          <a:ln w="25400">
            <a:solidFill>
              <a:srgbClr val="00A6A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49808" y="1417320"/>
            <a:ext cx="324612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DDE6ED"/>
            </a:solidFill>
            <a:prstDash val="solid"/>
          </a:ln>
          <a:effectLst>
            <a:outerShdw sx="100000" sy="100000" kx="0" ky="0" algn="bl" rotWithShape="0" blurRad="19050" dist="12700" dir="2700000">
              <a:srgbClr val="000000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914400" y="1609344"/>
            <a:ext cx="292608" cy="292608"/>
          </a:xfrm>
          <a:prstGeom prst="ellipse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16736" y="1581912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F36"/>
                </a:solidFill>
              </a:rPr>
              <a:t>24/7 resilience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16736" y="1947672"/>
            <a:ext cx="242316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6616B"/>
                </a:solidFill>
              </a:rPr>
              <a:t>Behind-the-meter generation to reduce exposure to grid constraints.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4544568" y="1417320"/>
            <a:ext cx="324612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DDE6ED"/>
            </a:solidFill>
            <a:prstDash val="solid"/>
          </a:ln>
          <a:effectLst>
            <a:outerShdw sx="100000" sy="100000" kx="0" ky="0" algn="bl" rotWithShape="0" blurRad="19050" dist="12700" dir="2700000">
              <a:srgbClr val="000000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709160" y="1609344"/>
            <a:ext cx="292608" cy="292608"/>
          </a:xfrm>
          <a:prstGeom prst="ellipse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111496" y="1581912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F36"/>
                </a:solidFill>
              </a:rPr>
              <a:t>Integrated cooling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111496" y="1947672"/>
            <a:ext cx="242316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6616B"/>
                </a:solidFill>
              </a:rPr>
              <a:t>Power and cooling designed together for AI loads.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8339328" y="1417320"/>
            <a:ext cx="324612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DDE6ED"/>
            </a:solidFill>
            <a:prstDash val="solid"/>
          </a:ln>
          <a:effectLst>
            <a:outerShdw sx="100000" sy="100000" kx="0" ky="0" algn="bl" rotWithShape="0" blurRad="19050" dist="12700" dir="2700000">
              <a:srgbClr val="000000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8503920" y="1609344"/>
            <a:ext cx="292608" cy="292608"/>
          </a:xfrm>
          <a:prstGeom prst="ellipse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906256" y="1581912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F36"/>
                </a:solidFill>
              </a:rPr>
              <a:t>Heat recovery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906256" y="1947672"/>
            <a:ext cx="242316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6616B"/>
                </a:solidFill>
              </a:rPr>
              <a:t>Useful heat can improve overall system efficiency.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749808" y="3291840"/>
            <a:ext cx="324612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DDE6ED"/>
            </a:solidFill>
            <a:prstDash val="solid"/>
          </a:ln>
          <a:effectLst>
            <a:outerShdw sx="100000" sy="100000" kx="0" ky="0" algn="bl" rotWithShape="0" blurRad="19050" dist="12700" dir="2700000">
              <a:srgbClr val="000000">
                <a:alpha val="1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914400" y="3483864"/>
            <a:ext cx="292608" cy="292608"/>
          </a:xfrm>
          <a:prstGeom prst="ellipse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316736" y="3456432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F36"/>
                </a:solidFill>
              </a:rPr>
              <a:t>Circular carbon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316736" y="3822192"/>
            <a:ext cx="242316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6616B"/>
                </a:solidFill>
              </a:rPr>
              <a:t>Captured CO₂ becomes a reusable carbon carrier.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4544568" y="3291840"/>
            <a:ext cx="324612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DDE6ED"/>
            </a:solidFill>
            <a:prstDash val="solid"/>
          </a:ln>
          <a:effectLst>
            <a:outerShdw sx="100000" sy="100000" kx="0" ky="0" algn="bl" rotWithShape="0" blurRad="19050" dist="12700" dir="2700000">
              <a:srgbClr val="000000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709160" y="3483864"/>
            <a:ext cx="292608" cy="292608"/>
          </a:xfrm>
          <a:prstGeom prst="ellipse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111496" y="3456432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F36"/>
                </a:solidFill>
              </a:rPr>
              <a:t>Hydrogen-ready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5111496" y="3822192"/>
            <a:ext cx="242316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6616B"/>
                </a:solidFill>
              </a:rPr>
              <a:t>Compatible with renewable hydrogen pathways.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8339328" y="3291840"/>
            <a:ext cx="324612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DDE6ED"/>
            </a:solidFill>
            <a:prstDash val="solid"/>
          </a:ln>
          <a:effectLst>
            <a:outerShdw sx="100000" sy="100000" kx="0" ky="0" algn="bl" rotWithShape="0" blurRad="19050" dist="12700" dir="2700000">
              <a:srgbClr val="000000">
                <a:alpha val="10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8503920" y="3483864"/>
            <a:ext cx="292608" cy="292608"/>
          </a:xfrm>
          <a:prstGeom prst="ellipse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906256" y="3456432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F36"/>
                </a:solidFill>
              </a:rPr>
              <a:t>Modular scale-up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8906256" y="3822192"/>
            <a:ext cx="242316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6616B"/>
                </a:solidFill>
              </a:rPr>
              <a:t>Start at 20 MW, replicate and scale to campus level.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914400" y="5623560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F36"/>
                </a:solidFill>
              </a:rPr>
              <a:t>Differentiation: CEWT combines power, fuel, carbon and thermal flows into one integrated platform.</a:t>
            </a:r>
            <a:endParaRPr lang="en-US" sz="1700" dirty="0"/>
          </a:p>
        </p:txBody>
      </p:sp>
      <p:sp>
        <p:nvSpPr>
          <p:cNvPr id="30" name="Shape 28"/>
          <p:cNvSpPr/>
          <p:nvPr/>
        </p:nvSpPr>
        <p:spPr>
          <a:xfrm>
            <a:off x="10652760" y="256032"/>
            <a:ext cx="960120" cy="384048"/>
          </a:xfrm>
          <a:prstGeom prst="roundRect">
            <a:avLst>
              <a:gd name="adj" fmla="val 16667"/>
            </a:avLst>
          </a:prstGeom>
          <a:solidFill>
            <a:srgbClr val="0B1F36"/>
          </a:solidFill>
          <a:ln w="12700">
            <a:solidFill>
              <a:srgbClr val="0B1F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762488" y="347472"/>
            <a:ext cx="7498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CEWT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502920" y="6473952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80" dirty="0">
                <a:solidFill>
                  <a:srgbClr val="7B8794"/>
                </a:solidFill>
              </a:rPr>
              <a:t>Clean Energy and Water Technologies Pty Ltd</a:t>
            </a:r>
            <a:endParaRPr lang="en-US" sz="680" dirty="0"/>
          </a:p>
        </p:txBody>
      </p:sp>
      <p:sp>
        <p:nvSpPr>
          <p:cNvPr id="33" name="Text 31"/>
          <p:cNvSpPr/>
          <p:nvPr/>
        </p:nvSpPr>
        <p:spPr>
          <a:xfrm>
            <a:off x="11201400" y="6473952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80" dirty="0">
                <a:solidFill>
                  <a:srgbClr val="7B8794"/>
                </a:solidFill>
              </a:rPr>
              <a:t>05</a:t>
            </a:r>
            <a:endParaRPr lang="en-US" sz="6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F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Commercial demonstration roadmap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16B"/>
                </a:solidFill>
              </a:rPr>
              <a:t>A practical pathway from first deployment to hyperscale campus integration.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502920" y="960120"/>
            <a:ext cx="1234440" cy="0"/>
          </a:xfrm>
          <a:prstGeom prst="line">
            <a:avLst/>
          </a:prstGeom>
          <a:noFill/>
          <a:ln w="25400">
            <a:solidFill>
              <a:srgbClr val="00A6A6"/>
            </a:solidFill>
            <a:prstDash val="solid"/>
          </a:ln>
        </p:spPr>
      </p:sp>
      <p:pic>
        <p:nvPicPr>
          <p:cNvPr id="5" name="Image 0" descr="/mnt/data/a_clean_high_detail_isometric_3d_infographic_styl_batch_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143000"/>
            <a:ext cx="11201400" cy="292608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188720" y="4617720"/>
            <a:ext cx="347472" cy="347472"/>
          </a:xfrm>
          <a:prstGeom prst="ellipse">
            <a:avLst/>
          </a:prstGeom>
          <a:solidFill>
            <a:srgbClr val="F5B94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527048" y="4791456"/>
            <a:ext cx="1600200" cy="0"/>
          </a:xfrm>
          <a:prstGeom prst="line">
            <a:avLst/>
          </a:prstGeom>
          <a:noFill/>
          <a:ln w="17780">
            <a:solidFill>
              <a:srgbClr val="B8C4CE"/>
            </a:solidFill>
            <a:prstDash val="solid"/>
            <a:tailEnd type="triangle"/>
          </a:ln>
        </p:spPr>
      </p:sp>
      <p:sp>
        <p:nvSpPr>
          <p:cNvPr id="8" name="Text 5"/>
          <p:cNvSpPr/>
          <p:nvPr/>
        </p:nvSpPr>
        <p:spPr>
          <a:xfrm>
            <a:off x="777240" y="5102352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B1F36"/>
                </a:solidFill>
              </a:rPr>
              <a:t>20 MW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b="1" dirty="0">
                <a:solidFill>
                  <a:srgbClr val="0B1F36"/>
                </a:solidFill>
              </a:rPr>
              <a:t>Demonstration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3429000" y="4617720"/>
            <a:ext cx="347472" cy="347472"/>
          </a:xfrm>
          <a:prstGeom prst="ellipse">
            <a:avLst/>
          </a:prstGeom>
          <a:solidFill>
            <a:srgbClr val="00A6A6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767328" y="4791456"/>
            <a:ext cx="1600200" cy="0"/>
          </a:xfrm>
          <a:prstGeom prst="line">
            <a:avLst/>
          </a:prstGeom>
          <a:noFill/>
          <a:ln w="17780">
            <a:solidFill>
              <a:srgbClr val="B8C4CE"/>
            </a:solidFill>
            <a:prstDash val="solid"/>
            <a:tailEnd type="triangle"/>
          </a:ln>
        </p:spPr>
      </p:sp>
      <p:sp>
        <p:nvSpPr>
          <p:cNvPr id="11" name="Text 8"/>
          <p:cNvSpPr/>
          <p:nvPr/>
        </p:nvSpPr>
        <p:spPr>
          <a:xfrm>
            <a:off x="3017520" y="5102352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B1F36"/>
                </a:solidFill>
              </a:rPr>
              <a:t>50 MW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b="1" dirty="0">
                <a:solidFill>
                  <a:srgbClr val="0B1F36"/>
                </a:solidFill>
              </a:rPr>
              <a:t>Replication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5669280" y="4617720"/>
            <a:ext cx="347472" cy="347472"/>
          </a:xfrm>
          <a:prstGeom prst="ellipse">
            <a:avLst/>
          </a:prstGeom>
          <a:solidFill>
            <a:srgbClr val="00A6A6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007608" y="4791456"/>
            <a:ext cx="1600200" cy="0"/>
          </a:xfrm>
          <a:prstGeom prst="line">
            <a:avLst/>
          </a:prstGeom>
          <a:noFill/>
          <a:ln w="17780">
            <a:solidFill>
              <a:srgbClr val="B8C4CE"/>
            </a:solidFill>
            <a:prstDash val="solid"/>
            <a:tailEnd type="triangle"/>
          </a:ln>
        </p:spPr>
      </p:sp>
      <p:sp>
        <p:nvSpPr>
          <p:cNvPr id="14" name="Text 11"/>
          <p:cNvSpPr/>
          <p:nvPr/>
        </p:nvSpPr>
        <p:spPr>
          <a:xfrm>
            <a:off x="5257800" y="5102352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B1F36"/>
                </a:solidFill>
              </a:rPr>
              <a:t>100 MW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b="1" dirty="0">
                <a:solidFill>
                  <a:srgbClr val="0B1F36"/>
                </a:solidFill>
              </a:rPr>
              <a:t>Scale-up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7909560" y="4617720"/>
            <a:ext cx="347472" cy="347472"/>
          </a:xfrm>
          <a:prstGeom prst="ellipse">
            <a:avLst/>
          </a:prstGeom>
          <a:solidFill>
            <a:srgbClr val="00A6A6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8247888" y="4791456"/>
            <a:ext cx="1600200" cy="0"/>
          </a:xfrm>
          <a:prstGeom prst="line">
            <a:avLst/>
          </a:prstGeom>
          <a:noFill/>
          <a:ln w="17780">
            <a:solidFill>
              <a:srgbClr val="B8C4CE"/>
            </a:solidFill>
            <a:prstDash val="solid"/>
            <a:tailEnd type="triangle"/>
          </a:ln>
        </p:spPr>
      </p:sp>
      <p:sp>
        <p:nvSpPr>
          <p:cNvPr id="17" name="Text 14"/>
          <p:cNvSpPr/>
          <p:nvPr/>
        </p:nvSpPr>
        <p:spPr>
          <a:xfrm>
            <a:off x="7498080" y="5102352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B1F36"/>
                </a:solidFill>
              </a:rPr>
              <a:t>250 MW+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b="1" dirty="0">
                <a:solidFill>
                  <a:srgbClr val="0B1F36"/>
                </a:solidFill>
              </a:rPr>
              <a:t>Campus supply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10149840" y="4617720"/>
            <a:ext cx="347472" cy="347472"/>
          </a:xfrm>
          <a:prstGeom prst="ellipse">
            <a:avLst/>
          </a:prstGeom>
          <a:solidFill>
            <a:srgbClr val="00A6A6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9738360" y="5102352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B1F36"/>
                </a:solidFill>
              </a:rPr>
              <a:t>1 GW+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b="1" dirty="0">
                <a:solidFill>
                  <a:srgbClr val="0B1F36"/>
                </a:solidFill>
              </a:rPr>
              <a:t>Hyperscale</a:t>
            </a:r>
            <a:endParaRPr lang="en-US" sz="1150" dirty="0"/>
          </a:p>
        </p:txBody>
      </p:sp>
      <p:sp>
        <p:nvSpPr>
          <p:cNvPr id="20" name="Text 17"/>
          <p:cNvSpPr/>
          <p:nvPr/>
        </p:nvSpPr>
        <p:spPr>
          <a:xfrm>
            <a:off x="1143000" y="5989320"/>
            <a:ext cx="9829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111827"/>
                </a:solidFill>
              </a:rPr>
              <a:t>Initial focus: a 20 MW CRT-Trigen demonstration that validates performance, integration and commercial replication.</a:t>
            </a:r>
            <a:endParaRPr lang="en-US" sz="1350" dirty="0"/>
          </a:p>
        </p:txBody>
      </p:sp>
      <p:sp>
        <p:nvSpPr>
          <p:cNvPr id="21" name="Shape 18"/>
          <p:cNvSpPr/>
          <p:nvPr/>
        </p:nvSpPr>
        <p:spPr>
          <a:xfrm>
            <a:off x="10652760" y="256032"/>
            <a:ext cx="960120" cy="384048"/>
          </a:xfrm>
          <a:prstGeom prst="roundRect">
            <a:avLst>
              <a:gd name="adj" fmla="val 16667"/>
            </a:avLst>
          </a:prstGeom>
          <a:solidFill>
            <a:srgbClr val="0B1F36"/>
          </a:solidFill>
          <a:ln w="12700">
            <a:solidFill>
              <a:srgbClr val="0B1F36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10762488" y="347472"/>
            <a:ext cx="7498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CEWT</a:t>
            </a:r>
            <a:endParaRPr lang="en-US" sz="900" dirty="0"/>
          </a:p>
        </p:txBody>
      </p:sp>
      <p:sp>
        <p:nvSpPr>
          <p:cNvPr id="23" name="Text 20"/>
          <p:cNvSpPr/>
          <p:nvPr/>
        </p:nvSpPr>
        <p:spPr>
          <a:xfrm>
            <a:off x="502920" y="6473952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80" dirty="0">
                <a:solidFill>
                  <a:srgbClr val="7B8794"/>
                </a:solidFill>
              </a:rPr>
              <a:t>Clean Energy and Water Technologies Pty Ltd</a:t>
            </a:r>
            <a:endParaRPr lang="en-US" sz="680" dirty="0"/>
          </a:p>
        </p:txBody>
      </p:sp>
      <p:sp>
        <p:nvSpPr>
          <p:cNvPr id="24" name="Text 21"/>
          <p:cNvSpPr/>
          <p:nvPr/>
        </p:nvSpPr>
        <p:spPr>
          <a:xfrm>
            <a:off x="11201400" y="6473952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80" dirty="0">
                <a:solidFill>
                  <a:srgbClr val="7B8794"/>
                </a:solidFill>
              </a:rPr>
              <a:t>06</a:t>
            </a:r>
            <a:endParaRPr lang="en-US" sz="6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F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market: AI infrastructure is becoming energy-led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16B"/>
                </a:solidFill>
              </a:rPr>
              <a:t>Developers and investors will increasingly prioritise secure power, water-aware cooling and fast deployment.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502920" y="960120"/>
            <a:ext cx="1234440" cy="0"/>
          </a:xfrm>
          <a:prstGeom prst="line">
            <a:avLst/>
          </a:prstGeom>
          <a:noFill/>
          <a:ln w="25400">
            <a:solidFill>
              <a:srgbClr val="00A6A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32588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A6A6"/>
                </a:solidFill>
              </a:rPr>
              <a:t>Strategic regions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77240" y="2011680"/>
            <a:ext cx="1417320" cy="658368"/>
          </a:xfrm>
          <a:prstGeom prst="chevron">
            <a:avLst/>
          </a:prstGeom>
          <a:solidFill>
            <a:srgbClr val="F5B94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2240280"/>
            <a:ext cx="1143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FFFFFF"/>
                </a:solidFill>
              </a:rPr>
              <a:t>Australia</a:t>
            </a:r>
            <a:endParaRPr lang="en-US" sz="880" dirty="0"/>
          </a:p>
        </p:txBody>
      </p:sp>
      <p:sp>
        <p:nvSpPr>
          <p:cNvPr id="8" name="Shape 6"/>
          <p:cNvSpPr/>
          <p:nvPr/>
        </p:nvSpPr>
        <p:spPr>
          <a:xfrm>
            <a:off x="2990088" y="2011680"/>
            <a:ext cx="1417320" cy="658368"/>
          </a:xfrm>
          <a:prstGeom prst="chevron">
            <a:avLst/>
          </a:prstGeom>
          <a:solidFill>
            <a:srgbClr val="0B1F36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081528" y="2240280"/>
            <a:ext cx="1143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FFFFFF"/>
                </a:solidFill>
              </a:rPr>
              <a:t>Singapore</a:t>
            </a:r>
            <a:endParaRPr lang="en-US" sz="880" dirty="0"/>
          </a:p>
        </p:txBody>
      </p:sp>
      <p:sp>
        <p:nvSpPr>
          <p:cNvPr id="10" name="Shape 8"/>
          <p:cNvSpPr/>
          <p:nvPr/>
        </p:nvSpPr>
        <p:spPr>
          <a:xfrm>
            <a:off x="5202936" y="2011680"/>
            <a:ext cx="1417320" cy="658368"/>
          </a:xfrm>
          <a:prstGeom prst="chevron">
            <a:avLst/>
          </a:prstGeom>
          <a:solidFill>
            <a:srgbClr val="0B1F36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294376" y="2240280"/>
            <a:ext cx="1143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FFFFFF"/>
                </a:solidFill>
              </a:rPr>
              <a:t>United States</a:t>
            </a:r>
            <a:endParaRPr lang="en-US" sz="880" dirty="0"/>
          </a:p>
        </p:txBody>
      </p:sp>
      <p:sp>
        <p:nvSpPr>
          <p:cNvPr id="12" name="Shape 10"/>
          <p:cNvSpPr/>
          <p:nvPr/>
        </p:nvSpPr>
        <p:spPr>
          <a:xfrm>
            <a:off x="7415784" y="2011680"/>
            <a:ext cx="1417320" cy="658368"/>
          </a:xfrm>
          <a:prstGeom prst="chevron">
            <a:avLst/>
          </a:prstGeom>
          <a:solidFill>
            <a:srgbClr val="0B1F36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07224" y="2240280"/>
            <a:ext cx="1143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FFFFFF"/>
                </a:solidFill>
              </a:rPr>
              <a:t>Middle East</a:t>
            </a:r>
            <a:endParaRPr lang="en-US" sz="880" dirty="0"/>
          </a:p>
        </p:txBody>
      </p:sp>
      <p:sp>
        <p:nvSpPr>
          <p:cNvPr id="14" name="Shape 12"/>
          <p:cNvSpPr/>
          <p:nvPr/>
        </p:nvSpPr>
        <p:spPr>
          <a:xfrm>
            <a:off x="9628632" y="2011680"/>
            <a:ext cx="1417320" cy="658368"/>
          </a:xfrm>
          <a:prstGeom prst="chevron">
            <a:avLst/>
          </a:prstGeom>
          <a:solidFill>
            <a:srgbClr val="0B1F36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0072" y="2240280"/>
            <a:ext cx="1143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FFFFFF"/>
                </a:solidFill>
              </a:rPr>
              <a:t>Europe</a:t>
            </a:r>
            <a:endParaRPr lang="en-US" sz="880" dirty="0"/>
          </a:p>
        </p:txBody>
      </p:sp>
      <p:sp>
        <p:nvSpPr>
          <p:cNvPr id="16" name="Text 14"/>
          <p:cNvSpPr/>
          <p:nvPr/>
        </p:nvSpPr>
        <p:spPr>
          <a:xfrm>
            <a:off x="914400" y="370332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0B1F36"/>
                </a:solidFill>
              </a:rPr>
              <a:t>AI</a:t>
            </a:r>
            <a:endParaRPr lang="en-US" sz="2700" dirty="0"/>
          </a:p>
        </p:txBody>
      </p:sp>
      <p:sp>
        <p:nvSpPr>
          <p:cNvPr id="17" name="Text 15"/>
          <p:cNvSpPr/>
          <p:nvPr/>
        </p:nvSpPr>
        <p:spPr>
          <a:xfrm>
            <a:off x="914400" y="4178808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56616B"/>
                </a:solidFill>
              </a:rPr>
              <a:t>New baseload demand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3749040" y="370332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0B1F36"/>
                </a:solidFill>
              </a:rPr>
              <a:t>24/7</a:t>
            </a:r>
            <a:endParaRPr lang="en-US" sz="2700" dirty="0"/>
          </a:p>
        </p:txBody>
      </p:sp>
      <p:sp>
        <p:nvSpPr>
          <p:cNvPr id="19" name="Text 17"/>
          <p:cNvSpPr/>
          <p:nvPr/>
        </p:nvSpPr>
        <p:spPr>
          <a:xfrm>
            <a:off x="3749040" y="4178808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56616B"/>
                </a:solidFill>
              </a:rPr>
              <a:t>Reliability requirement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400800" y="370332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0B1F36"/>
                </a:solidFill>
              </a:rPr>
              <a:t>20 MW→1 GW+</a:t>
            </a:r>
            <a:endParaRPr lang="en-US" sz="2700" dirty="0"/>
          </a:p>
        </p:txBody>
      </p:sp>
      <p:sp>
        <p:nvSpPr>
          <p:cNvPr id="21" name="Text 19"/>
          <p:cNvSpPr/>
          <p:nvPr/>
        </p:nvSpPr>
        <p:spPr>
          <a:xfrm>
            <a:off x="6400800" y="4178808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56616B"/>
                </a:solidFill>
              </a:rPr>
              <a:t>Modular deployment pathway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9418320" y="370332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0B1F36"/>
                </a:solidFill>
              </a:rPr>
              <a:t>Energy</a:t>
            </a:r>
            <a:endParaRPr lang="en-US" sz="2700" dirty="0"/>
          </a:p>
        </p:txBody>
      </p:sp>
      <p:sp>
        <p:nvSpPr>
          <p:cNvPr id="23" name="Text 21"/>
          <p:cNvSpPr/>
          <p:nvPr/>
        </p:nvSpPr>
        <p:spPr>
          <a:xfrm>
            <a:off x="9418320" y="4178808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56616B"/>
                </a:solidFill>
              </a:rPr>
              <a:t>Competitive advantage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005840" y="5532120"/>
            <a:ext cx="1014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F36"/>
                </a:solidFill>
              </a:rPr>
              <a:t>Positioning: CEWT targets the intersection of AI infrastructure, energy resilience, hydrogen, carbon recycling and low-emission industrial development.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10652760" y="256032"/>
            <a:ext cx="960120" cy="384048"/>
          </a:xfrm>
          <a:prstGeom prst="roundRect">
            <a:avLst>
              <a:gd name="adj" fmla="val 16667"/>
            </a:avLst>
          </a:prstGeom>
          <a:solidFill>
            <a:srgbClr val="0B1F36"/>
          </a:solidFill>
          <a:ln w="12700">
            <a:solidFill>
              <a:srgbClr val="0B1F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0762488" y="347472"/>
            <a:ext cx="7498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CEWT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502920" y="6473952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80" dirty="0">
                <a:solidFill>
                  <a:srgbClr val="7B8794"/>
                </a:solidFill>
              </a:rPr>
              <a:t>Clean Energy and Water Technologies Pty Ltd</a:t>
            </a:r>
            <a:endParaRPr lang="en-US" sz="680" dirty="0"/>
          </a:p>
        </p:txBody>
      </p:sp>
      <p:sp>
        <p:nvSpPr>
          <p:cNvPr id="28" name="Text 26"/>
          <p:cNvSpPr/>
          <p:nvPr/>
        </p:nvSpPr>
        <p:spPr>
          <a:xfrm>
            <a:off x="11201400" y="6473952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80" dirty="0">
                <a:solidFill>
                  <a:srgbClr val="7B8794"/>
                </a:solidFill>
              </a:rPr>
              <a:t>07</a:t>
            </a:r>
            <a:endParaRPr lang="en-US" sz="68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F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Why CEWT now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16B"/>
                </a:solidFill>
              </a:rPr>
              <a:t>CEWT has moved from concept development into structured commercialisation.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502920" y="960120"/>
            <a:ext cx="1234440" cy="0"/>
          </a:xfrm>
          <a:prstGeom prst="line">
            <a:avLst/>
          </a:prstGeom>
          <a:noFill/>
          <a:ln w="25400">
            <a:solidFill>
              <a:srgbClr val="00A6A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141732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A6A6"/>
                </a:solidFill>
              </a:rPr>
              <a:t>Sep 2025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148840" y="1536192"/>
            <a:ext cx="320040" cy="0"/>
          </a:xfrm>
          <a:prstGeom prst="line">
            <a:avLst/>
          </a:prstGeom>
          <a:noFill/>
          <a:ln w="12700">
            <a:solidFill>
              <a:srgbClr val="00A6A6"/>
            </a:solidFill>
            <a:prstDash val="solid"/>
            <a:tailEnd type="triangle"/>
          </a:ln>
        </p:spPr>
      </p:sp>
      <p:sp>
        <p:nvSpPr>
          <p:cNvPr id="7" name="Text 5"/>
          <p:cNvSpPr/>
          <p:nvPr/>
        </p:nvSpPr>
        <p:spPr>
          <a:xfrm>
            <a:off x="2606040" y="1417320"/>
            <a:ext cx="5440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0B1F36"/>
                </a:solidFill>
              </a:rPr>
              <a:t>Australian provisional patent filed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914400" y="2130552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A6A6"/>
                </a:solidFill>
              </a:rPr>
              <a:t>2025–26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148840" y="2249424"/>
            <a:ext cx="320040" cy="0"/>
          </a:xfrm>
          <a:prstGeom prst="line">
            <a:avLst/>
          </a:prstGeom>
          <a:noFill/>
          <a:ln w="12700">
            <a:solidFill>
              <a:srgbClr val="00A6A6"/>
            </a:solidFill>
            <a:prstDash val="solid"/>
            <a:tailEnd type="triangle"/>
          </a:ln>
        </p:spPr>
      </p:sp>
      <p:sp>
        <p:nvSpPr>
          <p:cNvPr id="10" name="Text 8"/>
          <p:cNvSpPr/>
          <p:nvPr/>
        </p:nvSpPr>
        <p:spPr>
          <a:xfrm>
            <a:off x="2606040" y="2130552"/>
            <a:ext cx="5440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0B1F36"/>
                </a:solidFill>
              </a:rPr>
              <a:t>Technology architecture developed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914400" y="2843784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A6A6"/>
                </a:solidFill>
              </a:rPr>
              <a:t>2026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2148840" y="2962656"/>
            <a:ext cx="320040" cy="0"/>
          </a:xfrm>
          <a:prstGeom prst="line">
            <a:avLst/>
          </a:prstGeom>
          <a:noFill/>
          <a:ln w="12700">
            <a:solidFill>
              <a:srgbClr val="00A6A6"/>
            </a:solidFill>
            <a:prstDash val="solid"/>
            <a:tailEnd type="triangle"/>
          </a:ln>
        </p:spPr>
      </p:sp>
      <p:sp>
        <p:nvSpPr>
          <p:cNvPr id="13" name="Text 11"/>
          <p:cNvSpPr/>
          <p:nvPr/>
        </p:nvSpPr>
        <p:spPr>
          <a:xfrm>
            <a:off x="2606040" y="2843784"/>
            <a:ext cx="5440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0B1F36"/>
                </a:solidFill>
              </a:rPr>
              <a:t>Engagement with technology providers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914400" y="3557016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A6A6"/>
                </a:solidFill>
              </a:rPr>
              <a:t>2026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2148840" y="3675888"/>
            <a:ext cx="320040" cy="0"/>
          </a:xfrm>
          <a:prstGeom prst="line">
            <a:avLst/>
          </a:prstGeom>
          <a:noFill/>
          <a:ln w="12700">
            <a:solidFill>
              <a:srgbClr val="00A6A6"/>
            </a:solidFill>
            <a:prstDash val="solid"/>
            <a:tailEnd type="triangle"/>
          </a:ln>
        </p:spPr>
      </p:sp>
      <p:sp>
        <p:nvSpPr>
          <p:cNvPr id="16" name="Text 14"/>
          <p:cNvSpPr/>
          <p:nvPr/>
        </p:nvSpPr>
        <p:spPr>
          <a:xfrm>
            <a:off x="2606040" y="3557016"/>
            <a:ext cx="5440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0B1F36"/>
                </a:solidFill>
              </a:rPr>
              <a:t>WA Government submission lodged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914400" y="4270248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A6A6"/>
                </a:solidFill>
              </a:rPr>
              <a:t>Next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2148840" y="4389120"/>
            <a:ext cx="320040" cy="0"/>
          </a:xfrm>
          <a:prstGeom prst="line">
            <a:avLst/>
          </a:prstGeom>
          <a:noFill/>
          <a:ln w="12700">
            <a:solidFill>
              <a:srgbClr val="00A6A6"/>
            </a:solidFill>
            <a:prstDash val="solid"/>
            <a:tailEnd type="triangle"/>
          </a:ln>
        </p:spPr>
      </p:sp>
      <p:sp>
        <p:nvSpPr>
          <p:cNvPr id="19" name="Text 17"/>
          <p:cNvSpPr/>
          <p:nvPr/>
        </p:nvSpPr>
        <p:spPr>
          <a:xfrm>
            <a:off x="2606040" y="4270248"/>
            <a:ext cx="5440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0B1F36"/>
                </a:solidFill>
              </a:rPr>
              <a:t>Commercial offer and financial model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914400" y="498348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A6A6"/>
                </a:solidFill>
              </a:rPr>
              <a:t>Next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2148840" y="5102352"/>
            <a:ext cx="320040" cy="0"/>
          </a:xfrm>
          <a:prstGeom prst="line">
            <a:avLst/>
          </a:prstGeom>
          <a:noFill/>
          <a:ln w="12700">
            <a:solidFill>
              <a:srgbClr val="00A6A6"/>
            </a:solidFill>
            <a:prstDash val="solid"/>
            <a:tailEnd type="triangle"/>
          </a:ln>
        </p:spPr>
      </p:sp>
      <p:sp>
        <p:nvSpPr>
          <p:cNvPr id="22" name="Text 20"/>
          <p:cNvSpPr/>
          <p:nvPr/>
        </p:nvSpPr>
        <p:spPr>
          <a:xfrm>
            <a:off x="2606040" y="4983480"/>
            <a:ext cx="5440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0B1F36"/>
                </a:solidFill>
              </a:rPr>
              <a:t>20 MW demonstration partner</a:t>
            </a:r>
            <a:endParaRPr lang="en-US" sz="1350" dirty="0"/>
          </a:p>
        </p:txBody>
      </p:sp>
      <p:pic>
        <p:nvPicPr>
          <p:cNvPr id="23" name="Image 0" descr="/mnt/data/a_wide_cinematic_futuristic_landscape_architecture_batch_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49640" y="1234440"/>
            <a:ext cx="2743200" cy="2423160"/>
          </a:xfrm>
          <a:prstGeom prst="rect">
            <a:avLst/>
          </a:prstGeom>
        </p:spPr>
      </p:pic>
      <p:sp>
        <p:nvSpPr>
          <p:cNvPr id="24" name="Text 21"/>
          <p:cNvSpPr/>
          <p:nvPr/>
        </p:nvSpPr>
        <p:spPr>
          <a:xfrm>
            <a:off x="8641080" y="4069080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F36"/>
                </a:solidFill>
              </a:rPr>
              <a:t>Investor-ready workstream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8641080" y="4434840"/>
            <a:ext cx="246888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80" dirty="0">
                <a:solidFill>
                  <a:srgbClr val="56616B"/>
                </a:solidFill>
              </a:rPr>
              <a:t>Vendor-backed CAPEX and updated financial model to follow after Clarke Energy commercial proposal.</a:t>
            </a:r>
            <a:endParaRPr lang="en-US" sz="980" dirty="0"/>
          </a:p>
        </p:txBody>
      </p:sp>
      <p:sp>
        <p:nvSpPr>
          <p:cNvPr id="26" name="Shape 23"/>
          <p:cNvSpPr/>
          <p:nvPr/>
        </p:nvSpPr>
        <p:spPr>
          <a:xfrm>
            <a:off x="10652760" y="256032"/>
            <a:ext cx="960120" cy="384048"/>
          </a:xfrm>
          <a:prstGeom prst="roundRect">
            <a:avLst>
              <a:gd name="adj" fmla="val 16667"/>
            </a:avLst>
          </a:prstGeom>
          <a:solidFill>
            <a:srgbClr val="0B1F36"/>
          </a:solidFill>
          <a:ln w="12700">
            <a:solidFill>
              <a:srgbClr val="0B1F36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10762488" y="347472"/>
            <a:ext cx="7498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CEWT</a:t>
            </a:r>
            <a:endParaRPr lang="en-US" sz="900" dirty="0"/>
          </a:p>
        </p:txBody>
      </p:sp>
      <p:sp>
        <p:nvSpPr>
          <p:cNvPr id="28" name="Text 25"/>
          <p:cNvSpPr/>
          <p:nvPr/>
        </p:nvSpPr>
        <p:spPr>
          <a:xfrm>
            <a:off x="502920" y="6473952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80" dirty="0">
                <a:solidFill>
                  <a:srgbClr val="7B8794"/>
                </a:solidFill>
              </a:rPr>
              <a:t>Clean Energy and Water Technologies Pty Ltd</a:t>
            </a:r>
            <a:endParaRPr lang="en-US" sz="680" dirty="0"/>
          </a:p>
        </p:txBody>
      </p:sp>
      <p:sp>
        <p:nvSpPr>
          <p:cNvPr id="29" name="Text 26"/>
          <p:cNvSpPr/>
          <p:nvPr/>
        </p:nvSpPr>
        <p:spPr>
          <a:xfrm>
            <a:off x="11201400" y="6473952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80" dirty="0">
                <a:solidFill>
                  <a:srgbClr val="7B8794"/>
                </a:solidFill>
              </a:rPr>
              <a:t>08</a:t>
            </a:r>
            <a:endParaRPr lang="en-US" sz="68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F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Partnership opportunity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16B"/>
                </a:solidFill>
              </a:rPr>
              <a:t>CEWT is seeking strategic relationships to validate, finance and deploy CRT-Trigen™.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502920" y="960120"/>
            <a:ext cx="1234440" cy="0"/>
          </a:xfrm>
          <a:prstGeom prst="line">
            <a:avLst/>
          </a:prstGeom>
          <a:noFill/>
          <a:ln w="25400">
            <a:solidFill>
              <a:srgbClr val="00A6A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1417320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F36"/>
                </a:solidFill>
              </a:rPr>
              <a:t>Technology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4617720" y="1417320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F36"/>
                </a:solidFill>
              </a:rPr>
              <a:t>Investment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8321040" y="1417320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F36"/>
                </a:solidFill>
              </a:rPr>
              <a:t>Deployment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914400" y="2231136"/>
            <a:ext cx="82296" cy="82296"/>
          </a:xfrm>
          <a:prstGeom prst="ellipse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78992" y="2148840"/>
            <a:ext cx="265176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11827"/>
                </a:solidFill>
              </a:rPr>
              <a:t>EPC / EPCM partners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914400" y="2761488"/>
            <a:ext cx="82296" cy="82296"/>
          </a:xfrm>
          <a:prstGeom prst="ellipse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78992" y="2679192"/>
            <a:ext cx="265176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11827"/>
                </a:solidFill>
              </a:rPr>
              <a:t>Methanation suppliers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914400" y="3291840"/>
            <a:ext cx="82296" cy="82296"/>
          </a:xfrm>
          <a:prstGeom prst="ellipse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78992" y="3209544"/>
            <a:ext cx="265176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11827"/>
                </a:solidFill>
              </a:rPr>
              <a:t>Gas engine providers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914400" y="3822192"/>
            <a:ext cx="82296" cy="82296"/>
          </a:xfrm>
          <a:prstGeom prst="ellipse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78992" y="3739896"/>
            <a:ext cx="265176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11827"/>
                </a:solidFill>
              </a:rPr>
              <a:t>Hydrogen and CO₂ capture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4617720" y="2231136"/>
            <a:ext cx="82296" cy="82296"/>
          </a:xfrm>
          <a:prstGeom prst="ellipse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782312" y="2148840"/>
            <a:ext cx="265176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11827"/>
                </a:solidFill>
              </a:rPr>
              <a:t>Strategic investors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4617720" y="2761488"/>
            <a:ext cx="82296" cy="82296"/>
          </a:xfrm>
          <a:prstGeom prst="ellipse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782312" y="2679192"/>
            <a:ext cx="265176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11827"/>
                </a:solidFill>
              </a:rPr>
              <a:t>Infrastructure funds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4617720" y="3291840"/>
            <a:ext cx="82296" cy="82296"/>
          </a:xfrm>
          <a:prstGeom prst="ellipse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782312" y="3209544"/>
            <a:ext cx="265176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11827"/>
                </a:solidFill>
              </a:rPr>
              <a:t>Family offices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4617720" y="3822192"/>
            <a:ext cx="82296" cy="82296"/>
          </a:xfrm>
          <a:prstGeom prst="ellipse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782312" y="3739896"/>
            <a:ext cx="265176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11827"/>
                </a:solidFill>
              </a:rPr>
              <a:t>Project finance partners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8321040" y="2231136"/>
            <a:ext cx="82296" cy="82296"/>
          </a:xfrm>
          <a:prstGeom prst="ellipse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485632" y="2148840"/>
            <a:ext cx="265176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11827"/>
                </a:solidFill>
              </a:rPr>
              <a:t>AI data centre developers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8321040" y="2761488"/>
            <a:ext cx="82296" cy="82296"/>
          </a:xfrm>
          <a:prstGeom prst="ellipse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485632" y="2679192"/>
            <a:ext cx="265176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11827"/>
                </a:solidFill>
              </a:rPr>
              <a:t>Industrial campuses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8321040" y="3291840"/>
            <a:ext cx="82296" cy="82296"/>
          </a:xfrm>
          <a:prstGeom prst="ellipse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485632" y="3209544"/>
            <a:ext cx="265176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11827"/>
                </a:solidFill>
              </a:rPr>
              <a:t>Government agencies</a:t>
            </a:r>
            <a:endParaRPr lang="en-US" sz="1250" dirty="0"/>
          </a:p>
        </p:txBody>
      </p:sp>
      <p:sp>
        <p:nvSpPr>
          <p:cNvPr id="30" name="Shape 28"/>
          <p:cNvSpPr/>
          <p:nvPr/>
        </p:nvSpPr>
        <p:spPr>
          <a:xfrm>
            <a:off x="8321040" y="3822192"/>
            <a:ext cx="82296" cy="82296"/>
          </a:xfrm>
          <a:prstGeom prst="ellipse">
            <a:avLst/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485632" y="3739896"/>
            <a:ext cx="265176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11827"/>
                </a:solidFill>
              </a:rPr>
              <a:t>Utilities and offtakers</a:t>
            </a:r>
            <a:endParaRPr lang="en-US" sz="1250" dirty="0"/>
          </a:p>
        </p:txBody>
      </p:sp>
      <p:sp>
        <p:nvSpPr>
          <p:cNvPr id="32" name="Shape 30"/>
          <p:cNvSpPr/>
          <p:nvPr/>
        </p:nvSpPr>
        <p:spPr>
          <a:xfrm>
            <a:off x="1051560" y="5257800"/>
            <a:ext cx="10058400" cy="530352"/>
          </a:xfrm>
          <a:prstGeom prst="roundRect">
            <a:avLst>
              <a:gd name="adj" fmla="val 13793"/>
            </a:avLst>
          </a:prstGeom>
          <a:solidFill>
            <a:srgbClr val="0B1F36"/>
          </a:solidFill>
          <a:ln w="12700">
            <a:solidFill>
              <a:srgbClr val="0B1F3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234440" y="5431536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FFFFFF"/>
                </a:solidFill>
              </a:rPr>
              <a:t>Near-term ask: feedback, introductions and potential collaboration around a 20 MW CRT-Trigen demonstration for AI infrastructure.</a:t>
            </a:r>
            <a:endParaRPr lang="en-US" sz="1220" dirty="0"/>
          </a:p>
        </p:txBody>
      </p:sp>
      <p:sp>
        <p:nvSpPr>
          <p:cNvPr id="34" name="Shape 32"/>
          <p:cNvSpPr/>
          <p:nvPr/>
        </p:nvSpPr>
        <p:spPr>
          <a:xfrm>
            <a:off x="10652760" y="256032"/>
            <a:ext cx="960120" cy="384048"/>
          </a:xfrm>
          <a:prstGeom prst="roundRect">
            <a:avLst>
              <a:gd name="adj" fmla="val 16667"/>
            </a:avLst>
          </a:prstGeom>
          <a:solidFill>
            <a:srgbClr val="0B1F36"/>
          </a:solidFill>
          <a:ln w="12700">
            <a:solidFill>
              <a:srgbClr val="0B1F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0762488" y="347472"/>
            <a:ext cx="7498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CEWT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502920" y="6473952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80" dirty="0">
                <a:solidFill>
                  <a:srgbClr val="7B8794"/>
                </a:solidFill>
              </a:rPr>
              <a:t>Clean Energy and Water Technologies Pty Ltd</a:t>
            </a:r>
            <a:endParaRPr lang="en-US" sz="680" dirty="0"/>
          </a:p>
        </p:txBody>
      </p:sp>
      <p:sp>
        <p:nvSpPr>
          <p:cNvPr id="37" name="Text 35"/>
          <p:cNvSpPr/>
          <p:nvPr/>
        </p:nvSpPr>
        <p:spPr>
          <a:xfrm>
            <a:off x="11201400" y="6473952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80" dirty="0">
                <a:solidFill>
                  <a:srgbClr val="7B8794"/>
                </a:solidFill>
              </a:rPr>
              <a:t>09</a:t>
            </a:r>
            <a:endParaRPr lang="en-US" sz="68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1F3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cinematic_futuristic_landscape_architecture_batch_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8680" y="1097280"/>
            <a:ext cx="7680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</a:rPr>
              <a:t>The future of AI will be enabled by resilient, intelligent and sustainable energy systems.</a:t>
            </a:r>
            <a:endParaRPr lang="en-US" sz="3100" dirty="0"/>
          </a:p>
        </p:txBody>
      </p:sp>
      <p:sp>
        <p:nvSpPr>
          <p:cNvPr id="4" name="Shape 1"/>
          <p:cNvSpPr/>
          <p:nvPr/>
        </p:nvSpPr>
        <p:spPr>
          <a:xfrm>
            <a:off x="868680" y="2743200"/>
            <a:ext cx="2011680" cy="0"/>
          </a:xfrm>
          <a:prstGeom prst="line">
            <a:avLst/>
          </a:prstGeom>
          <a:noFill/>
          <a:ln w="27940">
            <a:solidFill>
              <a:srgbClr val="F5B942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68680" y="3749040"/>
            <a:ext cx="5303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Clean Energy and Water Technologies Pty Ltd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868680" y="4251960"/>
            <a:ext cx="5212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D9E2EC"/>
                </a:solidFill>
              </a:rPr>
              <a:t>Ahilan Raman | Managing Director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D9E2EC"/>
                </a:solidFill>
              </a:rPr>
              <a:t>Melbourne, Australia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D9E2EC"/>
                </a:solidFill>
              </a:rPr>
              <a:t>Email: ahilan.raman@clean-energy-water-tech.com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868680" y="576072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B942"/>
                </a:solidFill>
              </a:rPr>
              <a:t>Reliable. Resilient. Circular.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10588752" y="411480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CEWT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CEWT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Powering the AI Revolution Sustainably</dc:title>
  <dc:subject>CEWT CRT-Trigen executive presentation for AI data centres</dc:subject>
  <dc:creator>Clean Energy and Water Technologies Pty Ltd</dc:creator>
  <cp:lastModifiedBy>Clean Energy and Water Technologies Pty Ltd</cp:lastModifiedBy>
  <cp:revision>1</cp:revision>
  <dcterms:created xsi:type="dcterms:W3CDTF">2026-07-06T04:45:37Z</dcterms:created>
  <dcterms:modified xsi:type="dcterms:W3CDTF">2026-07-06T04:45:37Z</dcterms:modified>
</cp:coreProperties>
</file>